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k-SK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Ak chcete pridať obrázok, kliknite na ikonu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CEFF5C-A184-44D1-B893-BA3128E66330}" type="datetimeFigureOut">
              <a:rPr lang="sk-SK" smtClean="0"/>
              <a:pPr/>
              <a:t>25. 5. 2012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B0F646F-8C80-438C-9725-E55D0E668F1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rli51.estranky.sk/clanky/pranostiky/-oktober-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28596" y="1785926"/>
            <a:ext cx="8229600" cy="1828800"/>
          </a:xfrm>
        </p:spPr>
        <p:txBody>
          <a:bodyPr>
            <a:noAutofit/>
          </a:bodyPr>
          <a:lstStyle/>
          <a:p>
            <a:r>
              <a:rPr lang="sk-SK" sz="4400" dirty="0" smtClean="0">
                <a:solidFill>
                  <a:schemeClr val="tx1"/>
                </a:solidFill>
                <a:latin typeface="Impact" pitchFamily="34" charset="0"/>
              </a:rPr>
              <a:t>Porekadlá</a:t>
            </a:r>
            <a:br>
              <a:rPr lang="sk-SK" sz="44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sk-SK" sz="4400" dirty="0" smtClean="0">
                <a:solidFill>
                  <a:schemeClr val="tx1"/>
                </a:solidFill>
                <a:latin typeface="Impact" pitchFamily="34" charset="0"/>
              </a:rPr>
              <a:t>a </a:t>
            </a:r>
            <a:br>
              <a:rPr lang="sk-SK" sz="4400" dirty="0" smtClean="0">
                <a:solidFill>
                  <a:schemeClr val="tx1"/>
                </a:solidFill>
                <a:latin typeface="Impact" pitchFamily="34" charset="0"/>
              </a:rPr>
            </a:br>
            <a:r>
              <a:rPr lang="sk-SK" sz="4400" dirty="0" smtClean="0">
                <a:solidFill>
                  <a:schemeClr val="tx1"/>
                </a:solidFill>
                <a:latin typeface="Impact" pitchFamily="34" charset="0"/>
              </a:rPr>
              <a:t>Pranostiky</a:t>
            </a:r>
            <a:endParaRPr lang="sk-SK" sz="4400" dirty="0">
              <a:solidFill>
                <a:schemeClr val="tx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0"/>
            <a:ext cx="8158162" cy="11430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   PRANOSTIKY –  ZIMA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142984"/>
            <a:ext cx="8715436" cy="5715016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sk-SK" sz="2000" dirty="0" smtClean="0">
                <a:solidFill>
                  <a:srgbClr val="669900"/>
                </a:solidFill>
              </a:rPr>
              <a:t>    </a:t>
            </a: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Keď je december studený, je vždy s úrodným rokom spojený.</a:t>
            </a:r>
          </a:p>
          <a:p>
            <a:pPr lvl="1">
              <a:buNone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Aká zima v decembri, také teplo v júni.</a:t>
            </a:r>
          </a:p>
          <a:p>
            <a:pPr lvl="1">
              <a:buNone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Čo v decembri nespravíš, v januári nedohoníš.</a:t>
            </a:r>
          </a:p>
          <a:p>
            <a:pPr lvl="1">
              <a:buNone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Aké veľké sú cencúle v decembri, také dlhé budú rúrky z kukurice.</a:t>
            </a:r>
          </a:p>
          <a:p>
            <a:pPr lvl="1">
              <a:buNone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Keď v decembri mrzne a sneží, úrodný rok nato beží.</a:t>
            </a:r>
          </a:p>
          <a:p>
            <a:pPr lvl="1">
              <a:buNone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Keď zima dobre drží v decembri a v januári, bude pekný rok.</a:t>
            </a:r>
          </a:p>
          <a:p>
            <a:pPr lvl="1">
              <a:buNone/>
            </a:pP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sk-SK" sz="2000" dirty="0" smtClean="0">
                <a:solidFill>
                  <a:schemeClr val="bg1"/>
                </a:solidFill>
                <a:latin typeface="Arial Black" pitchFamily="34" charset="0"/>
              </a:rPr>
              <a:t>Na suchý december nasleduje suchá jar.</a:t>
            </a:r>
            <a:endParaRPr lang="sk-SK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" name="Ovál 3"/>
          <p:cNvSpPr/>
          <p:nvPr/>
        </p:nvSpPr>
        <p:spPr>
          <a:xfrm>
            <a:off x="214282" y="128586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214282" y="221455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14282" y="285749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214282" y="357187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214282" y="457200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214282" y="521495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>
            <a:off x="142844" y="357166"/>
            <a:ext cx="357190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vál 11"/>
          <p:cNvSpPr/>
          <p:nvPr/>
        </p:nvSpPr>
        <p:spPr>
          <a:xfrm>
            <a:off x="214282" y="614364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472518" cy="11430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rgbClr val="669900"/>
                </a:solidFill>
                <a:latin typeface="Impact" pitchFamily="34" charset="0"/>
              </a:rPr>
              <a:t>    </a:t>
            </a:r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PRANOSTIKY  -  JAR 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1071546"/>
            <a:ext cx="8572560" cy="55721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Svätý </a:t>
            </a:r>
            <a:r>
              <a:rPr lang="sk-SK" sz="2200" dirty="0" err="1" smtClean="0">
                <a:solidFill>
                  <a:schemeClr val="bg1"/>
                </a:solidFill>
                <a:latin typeface="Arial Black" pitchFamily="34" charset="0"/>
              </a:rPr>
              <a:t>Teodul</a:t>
            </a: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jarný vetrík podul.</a:t>
            </a:r>
          </a:p>
          <a:p>
            <a:pPr>
              <a:buNone/>
            </a:pPr>
            <a:endParaRPr lang="sk-SK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Studený máj, v stodole raj, kravy na pašu nevyháňaj.</a:t>
            </a:r>
          </a:p>
          <a:p>
            <a:pPr>
              <a:buNone/>
            </a:pPr>
            <a:endParaRPr lang="sk-SK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Chladný máj a jún vlažný je pre sýpky, sudy zdarný.</a:t>
            </a:r>
          </a:p>
          <a:p>
            <a:pPr>
              <a:buNone/>
            </a:pPr>
            <a:endParaRPr lang="sk-SK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V máji vlhko, chladno, bude vína na dno.</a:t>
            </a:r>
          </a:p>
          <a:p>
            <a:pPr>
              <a:buNone/>
            </a:pPr>
            <a:endParaRPr lang="sk-SK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Chladný máj, pre ovocie raj.</a:t>
            </a:r>
          </a:p>
          <a:p>
            <a:pPr>
              <a:buNone/>
            </a:pPr>
            <a:endParaRPr lang="sk-SK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Suchý marec, mokrý máj, bude žito ako háj.</a:t>
            </a:r>
          </a:p>
          <a:p>
            <a:pPr>
              <a:buNone/>
            </a:pPr>
            <a:endParaRPr lang="sk-SK" sz="22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Kto sa v máji potí na poli a modlí v </a:t>
            </a:r>
            <a:r>
              <a:rPr lang="sk-SK" sz="2200" dirty="0" err="1" smtClean="0">
                <a:solidFill>
                  <a:schemeClr val="bg1"/>
                </a:solidFill>
                <a:latin typeface="Arial Black" pitchFamily="34" charset="0"/>
              </a:rPr>
              <a:t>komore,hladom</a:t>
            </a: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>
              <a:buNone/>
            </a:pPr>
            <a:r>
              <a:rPr lang="sk-SK" sz="2200" dirty="0" smtClean="0">
                <a:solidFill>
                  <a:schemeClr val="bg1"/>
                </a:solidFill>
                <a:latin typeface="Arial Black" pitchFamily="34" charset="0"/>
              </a:rPr>
              <a:t>  neumrie.</a:t>
            </a:r>
          </a:p>
          <a:p>
            <a:pPr>
              <a:buNone/>
            </a:pPr>
            <a:endParaRPr lang="sk-SK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sz="2000" dirty="0" smtClean="0">
              <a:solidFill>
                <a:srgbClr val="FF0000"/>
              </a:solidFill>
            </a:endParaRPr>
          </a:p>
        </p:txBody>
      </p:sp>
      <p:sp>
        <p:nvSpPr>
          <p:cNvPr id="4" name="Ovál 3"/>
          <p:cNvSpPr/>
          <p:nvPr/>
        </p:nvSpPr>
        <p:spPr>
          <a:xfrm>
            <a:off x="214282" y="114298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214282" y="185736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14282" y="264318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214282" y="328612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214282" y="414338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214282" y="485776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vál 9"/>
          <p:cNvSpPr/>
          <p:nvPr/>
        </p:nvSpPr>
        <p:spPr>
          <a:xfrm>
            <a:off x="214282" y="557214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Šípka doprava 10"/>
          <p:cNvSpPr/>
          <p:nvPr/>
        </p:nvSpPr>
        <p:spPr>
          <a:xfrm>
            <a:off x="214282" y="214290"/>
            <a:ext cx="357190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572528" cy="1214446"/>
          </a:xfrm>
        </p:spPr>
        <p:txBody>
          <a:bodyPr>
            <a:normAutofit/>
          </a:bodyPr>
          <a:lstStyle/>
          <a:p>
            <a:pPr algn="l"/>
            <a:r>
              <a:rPr lang="sk-SK" sz="4400" dirty="0" smtClean="0">
                <a:solidFill>
                  <a:schemeClr val="bg1"/>
                </a:solidFill>
                <a:latin typeface="Impact" pitchFamily="34" charset="0"/>
              </a:rPr>
              <a:t>PRANOSTIKY  -  LETO</a:t>
            </a:r>
            <a:endParaRPr lang="sk-SK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1285860"/>
            <a:ext cx="8929718" cy="5357850"/>
          </a:xfrm>
        </p:spPr>
        <p:txBody>
          <a:bodyPr/>
          <a:lstStyle/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Keď prší na Prokopa, namokne každý snop aj kopa.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Na Prokopa plná priekopa.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Ak bude slnce na deň Jakuba, na tuhú zimu bude žaloba.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Ak je teplý svätý Jakub - studené sú Vianoce.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Ak je za tri dni pred Jakubom pekne, bude to žitu prospešné.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V  júli do košele obleč sa, v decembri po uši odej sa.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>
              <a:latin typeface="Impact" pitchFamily="34" charset="0"/>
            </a:endParaRPr>
          </a:p>
          <a:p>
            <a:pPr>
              <a:buNone/>
            </a:pPr>
            <a:endParaRPr lang="sk-SK" sz="2400" dirty="0" smtClean="0">
              <a:latin typeface="Impact" pitchFamily="34" charset="0"/>
            </a:endParaRPr>
          </a:p>
          <a:p>
            <a:pPr>
              <a:buNone/>
            </a:pPr>
            <a:endParaRPr lang="sk-SK" sz="2400" dirty="0" smtClean="0">
              <a:latin typeface="Impact" pitchFamily="34" charset="0"/>
            </a:endParaRP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/>
          </a:p>
        </p:txBody>
      </p:sp>
      <p:sp>
        <p:nvSpPr>
          <p:cNvPr id="4" name="Ovál 3"/>
          <p:cNvSpPr/>
          <p:nvPr/>
        </p:nvSpPr>
        <p:spPr>
          <a:xfrm>
            <a:off x="214282" y="142873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>
            <a:off x="214282" y="2285992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>
            <a:off x="214282" y="3143248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>
            <a:off x="214282" y="400050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214282" y="485776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Ovál 8"/>
          <p:cNvSpPr/>
          <p:nvPr/>
        </p:nvSpPr>
        <p:spPr>
          <a:xfrm>
            <a:off x="214282" y="578645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Šípka doprava 9"/>
          <p:cNvSpPr/>
          <p:nvPr/>
        </p:nvSpPr>
        <p:spPr>
          <a:xfrm>
            <a:off x="142844" y="214290"/>
            <a:ext cx="285752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543956" cy="5429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 Keď si sedliak hľadá v októbri kabanicu , 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neuvidí potom na jar húsenicu.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Keď v októbri mrzne a sneží , budúci január 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teplom blaží.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Keď v októbri prídu tuhé mrazy , v januári zima 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málo nás omrazí.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Október Ktorého dňa tohto mesiaca padne sneh , </a:t>
            </a:r>
          </a:p>
          <a:p>
            <a:pPr>
              <a:buNone/>
            </a:pPr>
            <a:r>
              <a:rPr lang="sk-SK" sz="2400" dirty="0" smtClean="0">
                <a:solidFill>
                  <a:schemeClr val="bg1"/>
                </a:solidFill>
                <a:latin typeface="Impact" pitchFamily="34" charset="0"/>
              </a:rPr>
              <a:t>toľkokrát bude cez zimu padať.</a:t>
            </a:r>
          </a:p>
          <a:p>
            <a:pPr>
              <a:buNone/>
            </a:pPr>
            <a:endParaRPr lang="sk-SK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>
              <a:buNone/>
            </a:pPr>
            <a:r>
              <a:rPr lang="pl-PL" sz="2400" dirty="0" smtClean="0">
                <a:solidFill>
                  <a:schemeClr val="bg1"/>
                </a:solidFill>
                <a:latin typeface="Impact" pitchFamily="34" charset="0"/>
              </a:rPr>
              <a:t>Už je po Mitre, už valachom svitne.</a:t>
            </a:r>
          </a:p>
          <a:p>
            <a:pPr>
              <a:buNone/>
            </a:pPr>
            <a:endParaRPr lang="sk-SK" sz="2400" dirty="0" smtClean="0">
              <a:latin typeface="Impact" pitchFamily="34" charset="0"/>
            </a:endParaRPr>
          </a:p>
          <a:p>
            <a:pPr>
              <a:buNone/>
            </a:pPr>
            <a:endParaRPr lang="sk-SK" dirty="0"/>
          </a:p>
        </p:txBody>
      </p:sp>
      <p:sp>
        <p:nvSpPr>
          <p:cNvPr id="4" name="Ovál 3"/>
          <p:cNvSpPr/>
          <p:nvPr/>
        </p:nvSpPr>
        <p:spPr>
          <a:xfrm flipH="1" flipV="1">
            <a:off x="214282" y="128586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Ovál 4"/>
          <p:cNvSpPr/>
          <p:nvPr/>
        </p:nvSpPr>
        <p:spPr>
          <a:xfrm flipH="1" flipV="1">
            <a:off x="214282" y="250030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Ovál 5"/>
          <p:cNvSpPr/>
          <p:nvPr/>
        </p:nvSpPr>
        <p:spPr>
          <a:xfrm flipH="1" flipV="1">
            <a:off x="214282" y="364331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vál 6"/>
          <p:cNvSpPr/>
          <p:nvPr/>
        </p:nvSpPr>
        <p:spPr>
          <a:xfrm flipH="1" flipV="1">
            <a:off x="214282" y="4857760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vál 7"/>
          <p:cNvSpPr/>
          <p:nvPr/>
        </p:nvSpPr>
        <p:spPr>
          <a:xfrm flipH="1" flipV="1">
            <a:off x="285720" y="6072206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Šípka doprava 8"/>
          <p:cNvSpPr/>
          <p:nvPr/>
        </p:nvSpPr>
        <p:spPr>
          <a:xfrm>
            <a:off x="142844" y="214290"/>
            <a:ext cx="285752" cy="3571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/>
          <a:lstStyle/>
          <a:p>
            <a:pPr algn="l"/>
            <a:r>
              <a:rPr lang="sk-SK" dirty="0" smtClean="0">
                <a:solidFill>
                  <a:schemeClr val="bg1"/>
                </a:solidFill>
                <a:latin typeface="Impact" pitchFamily="34" charset="0"/>
              </a:rPr>
              <a:t>PRANOSTIKY  -  JESEN</a:t>
            </a:r>
            <a:endParaRPr lang="sk-SK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0034" y="571480"/>
            <a:ext cx="8329642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4000" dirty="0" smtClean="0">
                <a:solidFill>
                  <a:schemeClr val="bg1"/>
                </a:solidFill>
                <a:latin typeface="Arial Black" pitchFamily="34" charset="0"/>
              </a:rPr>
              <a:t>DAKUJEM  ZA  POZORNOSŤ </a:t>
            </a:r>
          </a:p>
          <a:p>
            <a:pPr>
              <a:buNone/>
            </a:pPr>
            <a:endParaRPr lang="sk-SK" sz="4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sk-SK" sz="4000" dirty="0" smtClean="0">
                <a:solidFill>
                  <a:schemeClr val="bg1"/>
                </a:solidFill>
                <a:latin typeface="Arial Black" pitchFamily="34" charset="0"/>
              </a:rPr>
              <a:t>Zdroje : </a:t>
            </a:r>
            <a:r>
              <a:rPr lang="sk-SK" sz="4000" dirty="0" smtClean="0">
                <a:hlinkClick r:id="rId2"/>
              </a:rPr>
              <a:t>http://www.carli51.estranky.sk/clanky/pranostiky/-oktober-.html</a:t>
            </a:r>
            <a:endParaRPr lang="sk-SK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pička">
  <a:themeElements>
    <a:clrScheme name="Vlastná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548DD4"/>
      </a:accent5>
      <a:accent6>
        <a:srgbClr val="F79646"/>
      </a:accent6>
      <a:hlink>
        <a:srgbClr val="0000FF"/>
      </a:hlink>
      <a:folHlink>
        <a:srgbClr val="800080"/>
      </a:folHlink>
    </a:clrScheme>
    <a:fontScheme name="Špička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205</TotalTime>
  <Words>251</Words>
  <Application>Microsoft Office PowerPoint</Application>
  <PresentationFormat>Prezentácia na obrazovke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Špička</vt:lpstr>
      <vt:lpstr>Porekadlá a  Pranostiky</vt:lpstr>
      <vt:lpstr>   PRANOSTIKY –  ZIMA</vt:lpstr>
      <vt:lpstr>    PRANOSTIKY  -  JAR </vt:lpstr>
      <vt:lpstr>PRANOSTIKY  -  LETO</vt:lpstr>
      <vt:lpstr>PRANOSTIKY  -  JESEN</vt:lpstr>
      <vt:lpstr>Snímka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Porekadlá a  Pranostiky</dc:title>
  <dc:creator>PC-1</dc:creator>
  <cp:lastModifiedBy>ZS GOGOLOVA</cp:lastModifiedBy>
  <cp:revision>22</cp:revision>
  <dcterms:created xsi:type="dcterms:W3CDTF">2012-05-23T12:18:45Z</dcterms:created>
  <dcterms:modified xsi:type="dcterms:W3CDTF">2012-05-25T06:12:55Z</dcterms:modified>
</cp:coreProperties>
</file>